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82" r:id="rId3"/>
    <p:sldId id="446" r:id="rId4"/>
    <p:sldId id="450" r:id="rId5"/>
    <p:sldId id="451" r:id="rId6"/>
    <p:sldId id="452" r:id="rId7"/>
    <p:sldId id="453" r:id="rId8"/>
    <p:sldId id="454" r:id="rId9"/>
    <p:sldId id="455" r:id="rId10"/>
    <p:sldId id="456" r:id="rId11"/>
    <p:sldId id="457" r:id="rId12"/>
    <p:sldId id="458" r:id="rId13"/>
    <p:sldId id="459" r:id="rId14"/>
    <p:sldId id="278"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90" autoAdjust="0"/>
    <p:restoredTop sz="94660"/>
  </p:normalViewPr>
  <p:slideViewPr>
    <p:cSldViewPr snapToGrid="0">
      <p:cViewPr varScale="1">
        <p:scale>
          <a:sx n="87" d="100"/>
          <a:sy n="87" d="100"/>
        </p:scale>
        <p:origin x="-34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Geometric interpretations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Geometric interpretations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Geometric interpretations of vectors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Geometric interpretations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Geometric interpretations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Geometric interpretations of vectors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Geometric interpretations of vectors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Geometric interpretations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Geometric interpretations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Geometric interpretations of vectors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wmf"/><Relationship Id="rId3" Type="http://schemas.microsoft.com/office/2007/relationships/media" Target="../media/media10.wav"/><Relationship Id="rId7" Type="http://schemas.openxmlformats.org/officeDocument/2006/relationships/oleObject" Target="../embeddings/oleObject6.bin"/><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10.wav"/><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3.wmf"/><Relationship Id="rId3" Type="http://schemas.microsoft.com/office/2007/relationships/media" Target="../media/media11.wav"/><Relationship Id="rId7" Type="http://schemas.openxmlformats.org/officeDocument/2006/relationships/oleObject" Target="../embeddings/oleObject7.bin"/><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11.wav"/><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4.wmf"/><Relationship Id="rId3" Type="http://schemas.microsoft.com/office/2007/relationships/media" Target="../media/media12.wav"/><Relationship Id="rId7" Type="http://schemas.openxmlformats.org/officeDocument/2006/relationships/oleObject" Target="../embeddings/oleObject8.bin"/><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12.wav"/><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5.wmf"/><Relationship Id="rId3" Type="http://schemas.microsoft.com/office/2007/relationships/media" Target="../media/media13.wav"/><Relationship Id="rId7" Type="http://schemas.openxmlformats.org/officeDocument/2006/relationships/oleObject" Target="../embeddings/oleObject9.bin"/><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13.wav"/><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12.wmf"/><Relationship Id="rId12" Type="http://schemas.openxmlformats.org/officeDocument/2006/relationships/image" Target="../media/image14.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slideLayout" Target="../slideLayouts/slideLayout2.xml"/><Relationship Id="rId10" Type="http://schemas.openxmlformats.org/officeDocument/2006/relationships/image" Target="../media/image13.wmf"/><Relationship Id="rId4" Type="http://schemas.openxmlformats.org/officeDocument/2006/relationships/audio" Target="../media/media5.wav"/><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6.wav"/><Relationship Id="rId7" Type="http://schemas.openxmlformats.org/officeDocument/2006/relationships/image" Target="../media/image16.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slideLayout" Target="../slideLayouts/slideLayout2.xml"/><Relationship Id="rId4" Type="http://schemas.openxmlformats.org/officeDocument/2006/relationships/audio" Target="../media/media6.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18.png"/><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wav"/><Relationship Id="rId7" Type="http://schemas.openxmlformats.org/officeDocument/2006/relationships/image" Target="../media/image21.png"/><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2.1.3 Geometric interpretation of real 2- and 3-dimensional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2561"/>
    </mc:Choice>
    <mc:Fallback>
      <p:transition spd="slow" advTm="12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a:t>
            </a:r>
            <a:r>
              <a:rPr lang="en-US" dirty="0"/>
              <a:t>vectors</a:t>
            </a:r>
            <a:endParaRPr lang="en-CA" dirty="0"/>
          </a:p>
        </p:txBody>
      </p:sp>
      <p:sp>
        <p:nvSpPr>
          <p:cNvPr id="3" name="Content Placeholder 2"/>
          <p:cNvSpPr>
            <a:spLocks noGrp="1"/>
          </p:cNvSpPr>
          <p:nvPr>
            <p:ph idx="1"/>
          </p:nvPr>
        </p:nvSpPr>
        <p:spPr/>
        <p:txBody>
          <a:bodyPr/>
          <a:lstStyle/>
          <a:p>
            <a:r>
              <a:rPr lang="en-US" dirty="0" smtClean="0"/>
              <a:t>Visualizing a point in 3-space can be more challenging</a:t>
            </a:r>
          </a:p>
          <a:p>
            <a:pPr lvl="1"/>
            <a:r>
              <a:rPr lang="en-US" dirty="0" smtClean="0"/>
              <a:t>It requires visual cues</a:t>
            </a:r>
            <a:endParaRPr lang="en-US" dirty="0" smtClean="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dirty="0"/>
          </a:p>
        </p:txBody>
      </p:sp>
      <p:pic>
        <p:nvPicPr>
          <p:cNvPr id="4099" name="Picture 3"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553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5410200" y="3657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562600" y="3352800"/>
            <a:ext cx="338554" cy="461665"/>
          </a:xfrm>
          <a:prstGeom prst="rect">
            <a:avLst/>
          </a:prstGeom>
        </p:spPr>
        <p:txBody>
          <a:bodyPr wrap="none">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v</a:t>
            </a:r>
            <a:endParaRPr lang="en-US" sz="2400" b="1"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5455439" y="3750467"/>
            <a:ext cx="0" cy="8382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33899" y="3702938"/>
            <a:ext cx="931069" cy="29051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1421695138"/>
              </p:ext>
            </p:extLst>
          </p:nvPr>
        </p:nvGraphicFramePr>
        <p:xfrm>
          <a:off x="5888719" y="3004909"/>
          <a:ext cx="1035050" cy="1230313"/>
        </p:xfrm>
        <a:graphic>
          <a:graphicData uri="http://schemas.openxmlformats.org/presentationml/2006/ole">
            <mc:AlternateContent xmlns:mc="http://schemas.openxmlformats.org/markup-compatibility/2006">
              <mc:Choice xmlns:v="urn:schemas-microsoft-com:vml" Requires="v">
                <p:oleObj spid="_x0000_s5129" name="Equation" r:id="rId7" imgW="939600" imgH="1117440" progId="Equation.DSMT4">
                  <p:embed/>
                </p:oleObj>
              </mc:Choice>
              <mc:Fallback>
                <p:oleObj name="Equation" r:id="rId7" imgW="939600" imgH="1117440" progId="Equation.DSMT4">
                  <p:embed/>
                  <p:pic>
                    <p:nvPicPr>
                      <p:cNvPr id="0" name="Object 6"/>
                      <p:cNvPicPr>
                        <a:picLocks noChangeAspect="1" noChangeArrowheads="1"/>
                      </p:cNvPicPr>
                      <p:nvPr/>
                    </p:nvPicPr>
                    <p:blipFill>
                      <a:blip r:embed="rId8"/>
                      <a:srcRect/>
                      <a:stretch>
                        <a:fillRect/>
                      </a:stretch>
                    </p:blipFill>
                    <p:spPr bwMode="auto">
                      <a:xfrm>
                        <a:off x="5888719" y="3004909"/>
                        <a:ext cx="103505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12925531"/>
      </p:ext>
    </p:extLst>
  </p:cSld>
  <p:clrMapOvr>
    <a:masterClrMapping/>
  </p:clrMapOvr>
  <mc:AlternateContent xmlns:mc="http://schemas.openxmlformats.org/markup-compatibility/2006">
    <mc:Choice xmlns:p14="http://schemas.microsoft.com/office/powerpoint/2010/main" Requires="p14">
      <p:transition spd="slow" p14:dur="2000" advTm="8610"/>
    </mc:Choice>
    <mc:Fallback>
      <p:transition spd="slow" advTm="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a:t>
            </a:r>
            <a:r>
              <a:rPr lang="en-US" dirty="0"/>
              <a:t>vectors</a:t>
            </a:r>
            <a:endParaRPr lang="en-CA" dirty="0"/>
          </a:p>
        </p:txBody>
      </p:sp>
      <p:sp>
        <p:nvSpPr>
          <p:cNvPr id="3" name="Content Placeholder 2"/>
          <p:cNvSpPr>
            <a:spLocks noGrp="1"/>
          </p:cNvSpPr>
          <p:nvPr>
            <p:ph idx="1"/>
          </p:nvPr>
        </p:nvSpPr>
        <p:spPr/>
        <p:txBody>
          <a:bodyPr/>
          <a:lstStyle/>
          <a:p>
            <a:r>
              <a:rPr lang="en-US" dirty="0" smtClean="0"/>
              <a:t>Visualizing a point in 3-space can be more challenging</a:t>
            </a:r>
          </a:p>
          <a:p>
            <a:pPr lvl="1"/>
            <a:r>
              <a:rPr lang="en-US" dirty="0" smtClean="0"/>
              <a:t>It requires visual cues</a:t>
            </a:r>
            <a:endParaRPr lang="en-US" dirty="0" smtClean="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dirty="0"/>
          </a:p>
        </p:txBody>
      </p:sp>
      <p:pic>
        <p:nvPicPr>
          <p:cNvPr id="4099" name="Picture 3"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553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5410200" y="3657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562600" y="3352800"/>
            <a:ext cx="338554" cy="461665"/>
          </a:xfrm>
          <a:prstGeom prst="rect">
            <a:avLst/>
          </a:prstGeom>
        </p:spPr>
        <p:txBody>
          <a:bodyPr wrap="none">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v</a:t>
            </a:r>
            <a:endParaRPr lang="en-US" sz="2400" b="1"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flipH="1">
            <a:off x="5453063" y="3750467"/>
            <a:ext cx="2376" cy="144065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506686" y="3418114"/>
            <a:ext cx="951140" cy="28716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3895401315"/>
              </p:ext>
            </p:extLst>
          </p:nvPr>
        </p:nvGraphicFramePr>
        <p:xfrm>
          <a:off x="5898922" y="3005138"/>
          <a:ext cx="881062" cy="1230312"/>
        </p:xfrm>
        <a:graphic>
          <a:graphicData uri="http://schemas.openxmlformats.org/presentationml/2006/ole">
            <mc:AlternateContent xmlns:mc="http://schemas.openxmlformats.org/markup-compatibility/2006">
              <mc:Choice xmlns:v="urn:schemas-microsoft-com:vml" Requires="v">
                <p:oleObj spid="_x0000_s7175" name="Equation" r:id="rId7" imgW="799920" imgH="1117440" progId="Equation.DSMT4">
                  <p:embed/>
                </p:oleObj>
              </mc:Choice>
              <mc:Fallback>
                <p:oleObj name="Equation" r:id="rId7" imgW="799920" imgH="1117440" progId="Equation.DSMT4">
                  <p:embed/>
                  <p:pic>
                    <p:nvPicPr>
                      <p:cNvPr id="0" name=""/>
                      <p:cNvPicPr>
                        <a:picLocks noChangeAspect="1" noChangeArrowheads="1"/>
                      </p:cNvPicPr>
                      <p:nvPr/>
                    </p:nvPicPr>
                    <p:blipFill>
                      <a:blip r:embed="rId8"/>
                      <a:srcRect/>
                      <a:stretch>
                        <a:fillRect/>
                      </a:stretch>
                    </p:blipFill>
                    <p:spPr bwMode="auto">
                      <a:xfrm>
                        <a:off x="5898922" y="3005138"/>
                        <a:ext cx="8810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85565632"/>
      </p:ext>
    </p:extLst>
  </p:cSld>
  <p:clrMapOvr>
    <a:masterClrMapping/>
  </p:clrMapOvr>
  <mc:AlternateContent xmlns:mc="http://schemas.openxmlformats.org/markup-compatibility/2006">
    <mc:Choice xmlns:p14="http://schemas.microsoft.com/office/powerpoint/2010/main" Requires="p14">
      <p:transition spd="slow" p14:dur="2000" advTm="8614"/>
    </mc:Choice>
    <mc:Fallback>
      <p:transition spd="slow" advTm="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a:t>
            </a:r>
            <a:r>
              <a:rPr lang="en-US" dirty="0"/>
              <a:t>vectors</a:t>
            </a:r>
            <a:endParaRPr lang="en-CA" dirty="0"/>
          </a:p>
        </p:txBody>
      </p:sp>
      <p:sp>
        <p:nvSpPr>
          <p:cNvPr id="3" name="Content Placeholder 2"/>
          <p:cNvSpPr>
            <a:spLocks noGrp="1"/>
          </p:cNvSpPr>
          <p:nvPr>
            <p:ph idx="1"/>
          </p:nvPr>
        </p:nvSpPr>
        <p:spPr/>
        <p:txBody>
          <a:bodyPr/>
          <a:lstStyle/>
          <a:p>
            <a:r>
              <a:rPr lang="en-US" dirty="0" smtClean="0"/>
              <a:t>Visualizing a point in 3-space can be more challenging</a:t>
            </a:r>
          </a:p>
          <a:p>
            <a:pPr lvl="1"/>
            <a:r>
              <a:rPr lang="en-US" dirty="0" smtClean="0"/>
              <a:t>It requires visual cues</a:t>
            </a:r>
            <a:endParaRPr lang="en-US" dirty="0" smtClean="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dirty="0"/>
          </a:p>
        </p:txBody>
      </p:sp>
      <p:pic>
        <p:nvPicPr>
          <p:cNvPr id="4099" name="Picture 3"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553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5410200" y="3657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562600" y="3352800"/>
            <a:ext cx="338554" cy="461665"/>
          </a:xfrm>
          <a:prstGeom prst="rect">
            <a:avLst/>
          </a:prstGeom>
        </p:spPr>
        <p:txBody>
          <a:bodyPr wrap="none">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v</a:t>
            </a:r>
            <a:endParaRPr lang="en-US" sz="2400" b="1" dirty="0">
              <a:solidFill>
                <a:schemeClr val="bg1"/>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H="1">
            <a:off x="3178629" y="3702938"/>
            <a:ext cx="2286340" cy="716662"/>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1093687827"/>
              </p:ext>
            </p:extLst>
          </p:nvPr>
        </p:nvGraphicFramePr>
        <p:xfrm>
          <a:off x="5899605" y="3004909"/>
          <a:ext cx="1035050" cy="1230313"/>
        </p:xfrm>
        <a:graphic>
          <a:graphicData uri="http://schemas.openxmlformats.org/presentationml/2006/ole">
            <mc:AlternateContent xmlns:mc="http://schemas.openxmlformats.org/markup-compatibility/2006">
              <mc:Choice xmlns:v="urn:schemas-microsoft-com:vml" Requires="v">
                <p:oleObj spid="_x0000_s8199" name="Equation" r:id="rId7" imgW="939600" imgH="1117440" progId="Equation.DSMT4">
                  <p:embed/>
                </p:oleObj>
              </mc:Choice>
              <mc:Fallback>
                <p:oleObj name="Equation" r:id="rId7" imgW="939600" imgH="1117440" progId="Equation.DSMT4">
                  <p:embed/>
                  <p:pic>
                    <p:nvPicPr>
                      <p:cNvPr id="0" name=""/>
                      <p:cNvPicPr>
                        <a:picLocks noChangeAspect="1" noChangeArrowheads="1"/>
                      </p:cNvPicPr>
                      <p:nvPr/>
                    </p:nvPicPr>
                    <p:blipFill>
                      <a:blip r:embed="rId8"/>
                      <a:srcRect/>
                      <a:stretch>
                        <a:fillRect/>
                      </a:stretch>
                    </p:blipFill>
                    <p:spPr bwMode="auto">
                      <a:xfrm>
                        <a:off x="5899605" y="3004909"/>
                        <a:ext cx="103505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Connector 14"/>
          <p:cNvCxnSpPr/>
          <p:nvPr/>
        </p:nvCxnSpPr>
        <p:spPr>
          <a:xfrm flipH="1" flipV="1">
            <a:off x="5431966" y="3701143"/>
            <a:ext cx="1404262" cy="424544"/>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24294994"/>
      </p:ext>
    </p:extLst>
  </p:cSld>
  <p:clrMapOvr>
    <a:masterClrMapping/>
  </p:clrMapOvr>
  <mc:AlternateContent xmlns:mc="http://schemas.openxmlformats.org/markup-compatibility/2006">
    <mc:Choice xmlns:p14="http://schemas.microsoft.com/office/powerpoint/2010/main" Requires="p14">
      <p:transition spd="slow" p14:dur="2000" advTm="6834"/>
    </mc:Choice>
    <mc:Fallback>
      <p:transition spd="slow" advTm="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a:t>
            </a:r>
            <a:r>
              <a:rPr lang="en-US" dirty="0"/>
              <a:t>vectors</a:t>
            </a:r>
            <a:endParaRPr lang="en-CA" dirty="0"/>
          </a:p>
        </p:txBody>
      </p:sp>
      <p:sp>
        <p:nvSpPr>
          <p:cNvPr id="3" name="Content Placeholder 2"/>
          <p:cNvSpPr>
            <a:spLocks noGrp="1"/>
          </p:cNvSpPr>
          <p:nvPr>
            <p:ph idx="1"/>
          </p:nvPr>
        </p:nvSpPr>
        <p:spPr/>
        <p:txBody>
          <a:bodyPr/>
          <a:lstStyle/>
          <a:p>
            <a:r>
              <a:rPr lang="en-US" dirty="0" smtClean="0"/>
              <a:t>Visualizing a point in 3-space can be more challenging</a:t>
            </a:r>
          </a:p>
          <a:p>
            <a:pPr lvl="1"/>
            <a:r>
              <a:rPr lang="en-US" dirty="0" smtClean="0"/>
              <a:t>It requires visual cues</a:t>
            </a:r>
            <a:endParaRPr lang="en-US" dirty="0" smtClean="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dirty="0"/>
          </a:p>
        </p:txBody>
      </p:sp>
      <p:pic>
        <p:nvPicPr>
          <p:cNvPr id="4099" name="Picture 3"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553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5410200" y="3657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562600" y="3352800"/>
            <a:ext cx="338554" cy="461665"/>
          </a:xfrm>
          <a:prstGeom prst="rect">
            <a:avLst/>
          </a:prstGeom>
        </p:spPr>
        <p:txBody>
          <a:bodyPr wrap="none">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v</a:t>
            </a:r>
            <a:endParaRPr lang="en-US" sz="2400" b="1" dirty="0">
              <a:solidFill>
                <a:schemeClr val="bg1"/>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H="1">
            <a:off x="5012200" y="4900613"/>
            <a:ext cx="436100" cy="135735"/>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4199356296"/>
              </p:ext>
            </p:extLst>
          </p:nvPr>
        </p:nvGraphicFramePr>
        <p:xfrm>
          <a:off x="5894616" y="3005138"/>
          <a:ext cx="1176338" cy="1230312"/>
        </p:xfrm>
        <a:graphic>
          <a:graphicData uri="http://schemas.openxmlformats.org/presentationml/2006/ole">
            <mc:AlternateContent xmlns:mc="http://schemas.openxmlformats.org/markup-compatibility/2006">
              <mc:Choice xmlns:v="urn:schemas-microsoft-com:vml" Requires="v">
                <p:oleObj spid="_x0000_s6155" name="Equation" r:id="rId7" imgW="1066680" imgH="1117440" progId="Equation.DSMT4">
                  <p:embed/>
                </p:oleObj>
              </mc:Choice>
              <mc:Fallback>
                <p:oleObj name="Equation" r:id="rId7" imgW="1066680" imgH="1117440" progId="Equation.DSMT4">
                  <p:embed/>
                  <p:pic>
                    <p:nvPicPr>
                      <p:cNvPr id="0" name=""/>
                      <p:cNvPicPr>
                        <a:picLocks noChangeAspect="1" noChangeArrowheads="1"/>
                      </p:cNvPicPr>
                      <p:nvPr/>
                    </p:nvPicPr>
                    <p:blipFill>
                      <a:blip r:embed="rId8"/>
                      <a:srcRect/>
                      <a:stretch>
                        <a:fillRect/>
                      </a:stretch>
                    </p:blipFill>
                    <p:spPr bwMode="auto">
                      <a:xfrm>
                        <a:off x="5894616" y="3005138"/>
                        <a:ext cx="117633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Connector 14"/>
          <p:cNvCxnSpPr/>
          <p:nvPr/>
        </p:nvCxnSpPr>
        <p:spPr>
          <a:xfrm flipH="1" flipV="1">
            <a:off x="4967288" y="4752975"/>
            <a:ext cx="478631" cy="147645"/>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448300" y="3683794"/>
            <a:ext cx="7144" cy="121681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5" name="Audio 2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52531351"/>
      </p:ext>
    </p:extLst>
  </p:cSld>
  <p:clrMapOvr>
    <a:masterClrMapping/>
  </p:clrMapOvr>
  <mc:AlternateContent xmlns:mc="http://schemas.openxmlformats.org/markup-compatibility/2006">
    <mc:Choice xmlns:p14="http://schemas.microsoft.com/office/powerpoint/2010/main" Requires="p14">
      <p:transition spd="slow" p14:dur="2000" advTm="24772"/>
    </mc:Choice>
    <mc:Fallback>
      <p:transition spd="slow" advTm="2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Seen interpretations of 2-dimensional vectors</a:t>
            </a:r>
          </a:p>
          <a:p>
            <a:pPr lvl="1"/>
            <a:r>
              <a:rPr lang="en-US" dirty="0" smtClean="0"/>
              <a:t>Seen interpretations of 3-dimensional vectors</a:t>
            </a:r>
          </a:p>
          <a:p>
            <a:pPr lvl="1"/>
            <a:r>
              <a:rPr lang="en-US" dirty="0" smtClean="0"/>
              <a:t>Are aware of the right-hand rule for the axes is 3-space</a:t>
            </a:r>
            <a:endParaRPr lang="en-US" dirty="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3087"/>
    </mc:Choice>
    <mc:Fallback>
      <p:transition spd="slow" advTm="23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https://en.wikipedia.org/wiki/Linear_algebra</a:t>
            </a:r>
            <a:endParaRPr lang="en-CA" sz="1800" dirty="0" smtClean="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049"/>
    </mc:Choice>
    <mc:Fallback>
      <p:transition spd="slow" advTm="2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2423"/>
    </mc:Choice>
    <mc:Fallback>
      <p:transition spd="slow" advTm="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Geometric interpretations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269"/>
    </mc:Choice>
    <mc:Fallback>
      <p:transition spd="slow" advTm="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536"/>
    </mc:Choice>
    <mc:Fallback>
      <p:transition spd="slow" advTm="3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Look at </a:t>
            </a:r>
            <a:r>
              <a:rPr lang="en-US" dirty="0" smtClean="0"/>
              <a:t>geometric interpretations of 2-dimensional vectors</a:t>
            </a:r>
            <a:endParaRPr lang="en-US" dirty="0" smtClean="0"/>
          </a:p>
          <a:p>
            <a:pPr lvl="1"/>
            <a:r>
              <a:rPr lang="en-US" dirty="0" smtClean="0"/>
              <a:t>Consider geometric interpretations of 3-dimensional vectors</a:t>
            </a:r>
            <a:endParaRPr lang="en-US" i="1" baseline="30000"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3923"/>
    </mc:Choice>
    <mc:Fallback>
      <p:transition spd="slow" advTm="13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2-dimensional vectors</a:t>
            </a:r>
            <a:endParaRPr lang="en-CA" dirty="0"/>
          </a:p>
        </p:txBody>
      </p:sp>
      <p:sp>
        <p:nvSpPr>
          <p:cNvPr id="3" name="Content Placeholder 2"/>
          <p:cNvSpPr>
            <a:spLocks noGrp="1"/>
          </p:cNvSpPr>
          <p:nvPr>
            <p:ph idx="1"/>
          </p:nvPr>
        </p:nvSpPr>
        <p:spPr/>
        <p:txBody>
          <a:bodyPr/>
          <a:lstStyle/>
          <a:p>
            <a:r>
              <a:rPr lang="en-US" dirty="0" smtClean="0"/>
              <a:t>Real two-dimensional vectors can be interpreted as points on a plane</a:t>
            </a:r>
          </a:p>
          <a:p>
            <a:pPr lvl="1"/>
            <a:r>
              <a:rPr lang="en-US" dirty="0" smtClean="0"/>
              <a:t>Generally, the axes are labeled </a:t>
            </a:r>
            <a:r>
              <a:rPr lang="en-US" i="1" dirty="0" smtClean="0">
                <a:latin typeface="Times New Roman" panose="02020603050405020304" pitchFamily="18" charset="0"/>
              </a:rPr>
              <a:t>x</a:t>
            </a:r>
            <a:r>
              <a:rPr lang="en-US" dirty="0" smtClean="0"/>
              <a:t> and </a:t>
            </a:r>
            <a:r>
              <a:rPr lang="en-US" i="1" dirty="0" smtClean="0">
                <a:latin typeface="Times New Roman" panose="02020603050405020304" pitchFamily="18" charset="0"/>
              </a:rPr>
              <a:t>y</a:t>
            </a:r>
          </a:p>
          <a:p>
            <a:pPr lvl="1"/>
            <a:r>
              <a:rPr lang="en-US" dirty="0" smtClean="0"/>
              <a:t>2-d vectors are interpreted as coordinates in the </a:t>
            </a:r>
            <a:r>
              <a:rPr lang="en-US" i="1" dirty="0" smtClean="0">
                <a:latin typeface="Times New Roman" panose="02020603050405020304" pitchFamily="18" charset="0"/>
              </a:rPr>
              <a:t>x-y</a:t>
            </a:r>
            <a:r>
              <a:rPr lang="en-US" dirty="0" smtClean="0"/>
              <a:t>–plane</a:t>
            </a:r>
          </a:p>
          <a:p>
            <a:pPr lvl="2"/>
            <a:endParaRPr lang="en-US" dirty="0" smtClean="0"/>
          </a:p>
          <a:p>
            <a:pPr lvl="2"/>
            <a:endParaRPr lang="en-US" dirty="0"/>
          </a:p>
          <a:p>
            <a:pPr lvl="2"/>
            <a:endParaRPr lang="en-US" dirty="0" smtClean="0"/>
          </a:p>
          <a:p>
            <a:pPr lvl="2"/>
            <a:r>
              <a:rPr lang="en-US" dirty="0" smtClean="0"/>
              <a:t>The first entry corresponds</a:t>
            </a:r>
            <a:br>
              <a:rPr lang="en-US" dirty="0" smtClean="0"/>
            </a:br>
            <a:r>
              <a:rPr lang="en-US" dirty="0" smtClean="0"/>
              <a:t>to the </a:t>
            </a:r>
            <a:r>
              <a:rPr lang="en-US" i="1" dirty="0" smtClean="0">
                <a:latin typeface="Times New Roman" panose="02020603050405020304" pitchFamily="18" charset="0"/>
              </a:rPr>
              <a:t>x</a:t>
            </a:r>
            <a:r>
              <a:rPr lang="en-US" dirty="0" smtClean="0"/>
              <a:t> coordinate</a:t>
            </a:r>
          </a:p>
          <a:p>
            <a:pPr lvl="2"/>
            <a:r>
              <a:rPr lang="en-US" dirty="0" smtClean="0"/>
              <a:t>The second entry corresponds</a:t>
            </a:r>
            <a:br>
              <a:rPr lang="en-US" dirty="0" smtClean="0"/>
            </a:br>
            <a:r>
              <a:rPr lang="en-US" dirty="0" smtClean="0"/>
              <a:t>to the </a:t>
            </a:r>
            <a:r>
              <a:rPr lang="en-US" i="1" dirty="0" smtClean="0">
                <a:latin typeface="Times New Roman" panose="02020603050405020304" pitchFamily="18" charset="0"/>
              </a:rPr>
              <a:t>y</a:t>
            </a:r>
            <a:r>
              <a:rPr lang="en-US" dirty="0" smtClean="0"/>
              <a:t> coordinate</a:t>
            </a:r>
            <a:endParaRPr lang="en-US" dirty="0" smtClean="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286965826"/>
              </p:ext>
            </p:extLst>
          </p:nvPr>
        </p:nvGraphicFramePr>
        <p:xfrm>
          <a:off x="3886200" y="3276600"/>
          <a:ext cx="923925" cy="811212"/>
        </p:xfrm>
        <a:graphic>
          <a:graphicData uri="http://schemas.openxmlformats.org/presentationml/2006/ole">
            <mc:AlternateContent xmlns:mc="http://schemas.openxmlformats.org/markup-compatibility/2006">
              <mc:Choice xmlns:v="urn:schemas-microsoft-com:vml" Requires="v">
                <p:oleObj spid="_x0000_s1034" name="Equation" r:id="rId6" imgW="838080" imgH="736560" progId="Equation.DSMT4">
                  <p:embed/>
                </p:oleObj>
              </mc:Choice>
              <mc:Fallback>
                <p:oleObj name="Equation" r:id="rId6" imgW="838080" imgH="736560" progId="Equation.DSMT4">
                  <p:embed/>
                  <p:pic>
                    <p:nvPicPr>
                      <p:cNvPr id="0" name="Object 16"/>
                      <p:cNvPicPr>
                        <a:picLocks noChangeAspect="1" noChangeArrowheads="1"/>
                      </p:cNvPicPr>
                      <p:nvPr/>
                    </p:nvPicPr>
                    <p:blipFill>
                      <a:blip r:embed="rId7"/>
                      <a:srcRect/>
                      <a:stretch>
                        <a:fillRect/>
                      </a:stretch>
                    </p:blipFill>
                    <p:spPr bwMode="auto">
                      <a:xfrm>
                        <a:off x="3886200" y="3276600"/>
                        <a:ext cx="92392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7" name="Picture 3" descr="C:\Users\Douglas\Desktop\v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6270" y="3176008"/>
            <a:ext cx="3506730" cy="352959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56269729"/>
      </p:ext>
    </p:extLst>
  </p:cSld>
  <p:clrMapOvr>
    <a:masterClrMapping/>
  </p:clrMapOvr>
  <mc:AlternateContent xmlns:mc="http://schemas.openxmlformats.org/markup-compatibility/2006">
    <mc:Choice xmlns:p14="http://schemas.microsoft.com/office/powerpoint/2010/main" Requires="p14">
      <p:transition spd="slow" p14:dur="2000" advTm="37734"/>
    </mc:Choice>
    <mc:Fallback>
      <p:transition spd="slow" advTm="37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2-dimensional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We may or may not</a:t>
            </a:r>
          </a:p>
          <a:p>
            <a:pPr lvl="1"/>
            <a:r>
              <a:rPr lang="en-US" dirty="0" smtClean="0"/>
              <a:t>Put labels on the axes</a:t>
            </a:r>
          </a:p>
          <a:p>
            <a:pPr lvl="1"/>
            <a:r>
              <a:rPr lang="en-US" dirty="0" smtClean="0"/>
              <a:t>Put arrow heads on the axes</a:t>
            </a:r>
          </a:p>
          <a:p>
            <a:endParaRPr lang="en-US" dirty="0"/>
          </a:p>
          <a:p>
            <a:r>
              <a:rPr lang="en-US" dirty="0" smtClean="0"/>
              <a:t>You should understand the</a:t>
            </a:r>
            <a:br>
              <a:rPr lang="en-US" dirty="0" smtClean="0"/>
            </a:br>
            <a:r>
              <a:rPr lang="en-US" dirty="0" smtClean="0"/>
              <a:t>significance of the positions</a:t>
            </a:r>
          </a:p>
          <a:p>
            <a:pPr lvl="1"/>
            <a:r>
              <a:rPr lang="en-US" dirty="0" smtClean="0"/>
              <a:t>Unnecessary </a:t>
            </a:r>
            <a:r>
              <a:rPr lang="en-US" i="1" dirty="0" smtClean="0"/>
              <a:t>ink</a:t>
            </a:r>
            <a:r>
              <a:rPr lang="en-US" dirty="0" smtClean="0"/>
              <a:t> on a graphic that</a:t>
            </a:r>
            <a:br>
              <a:rPr lang="en-US" dirty="0" smtClean="0"/>
            </a:br>
            <a:r>
              <a:rPr lang="en-US" dirty="0" smtClean="0"/>
              <a:t>does not help comprehension</a:t>
            </a:r>
            <a:br>
              <a:rPr lang="en-US" dirty="0" smtClean="0"/>
            </a:br>
            <a:r>
              <a:rPr lang="en-US" dirty="0" smtClean="0"/>
              <a:t>is referred to by </a:t>
            </a:r>
            <a:r>
              <a:rPr lang="en-US" dirty="0" err="1" smtClean="0"/>
              <a:t>Tufte</a:t>
            </a:r>
            <a:r>
              <a:rPr lang="en-US" dirty="0" smtClean="0"/>
              <a:t> as </a:t>
            </a:r>
            <a:r>
              <a:rPr lang="en-US" i="1" dirty="0" err="1" smtClean="0"/>
              <a:t>chartjunk</a:t>
            </a:r>
            <a:endParaRPr lang="en-US" dirty="0" smtClean="0"/>
          </a:p>
          <a:p>
            <a:r>
              <a:rPr lang="en-US" dirty="0" smtClean="0"/>
              <a:t>In some cases, if the actual values</a:t>
            </a:r>
            <a:br>
              <a:rPr lang="en-US" dirty="0" smtClean="0"/>
            </a:br>
            <a:r>
              <a:rPr lang="en-US" dirty="0" smtClean="0"/>
              <a:t>don’t matter, we may not even</a:t>
            </a:r>
            <a:br>
              <a:rPr lang="en-US" dirty="0" smtClean="0"/>
            </a:br>
            <a:r>
              <a:rPr lang="en-US" dirty="0" smtClean="0"/>
              <a:t>include the tick marks and labels</a:t>
            </a:r>
            <a:endParaRPr lang="en-US" dirty="0" smtClean="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56924" y="3395468"/>
            <a:ext cx="331013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5806429"/>
      </p:ext>
    </p:extLst>
  </p:cSld>
  <p:clrMapOvr>
    <a:masterClrMapping/>
  </p:clrMapOvr>
  <mc:AlternateContent xmlns:mc="http://schemas.openxmlformats.org/markup-compatibility/2006">
    <mc:Choice xmlns:p14="http://schemas.microsoft.com/office/powerpoint/2010/main" Requires="p14">
      <p:transition spd="slow" p14:dur="2000" advTm="40877"/>
    </mc:Choice>
    <mc:Fallback>
      <p:transition spd="slow" advTm="4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2-dimensional vectors</a:t>
            </a:r>
            <a:endParaRPr lang="en-CA" dirty="0"/>
          </a:p>
        </p:txBody>
      </p:sp>
      <p:sp>
        <p:nvSpPr>
          <p:cNvPr id="3" name="Content Placeholder 2"/>
          <p:cNvSpPr>
            <a:spLocks noGrp="1"/>
          </p:cNvSpPr>
          <p:nvPr>
            <p:ph idx="1"/>
          </p:nvPr>
        </p:nvSpPr>
        <p:spPr/>
        <p:txBody>
          <a:bodyPr/>
          <a:lstStyle/>
          <a:p>
            <a:r>
              <a:rPr lang="en-US" dirty="0" smtClean="0"/>
              <a:t>Here are two examples</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The zero vector is at the intersection</a:t>
            </a:r>
            <a:br>
              <a:rPr lang="en-US" dirty="0" smtClean="0"/>
            </a:br>
            <a:r>
              <a:rPr lang="en-US" dirty="0" smtClean="0"/>
              <a:t>of the axes</a:t>
            </a:r>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548414875"/>
              </p:ext>
            </p:extLst>
          </p:nvPr>
        </p:nvGraphicFramePr>
        <p:xfrm>
          <a:off x="2430463" y="2286000"/>
          <a:ext cx="1092200" cy="811213"/>
        </p:xfrm>
        <a:graphic>
          <a:graphicData uri="http://schemas.openxmlformats.org/presentationml/2006/ole">
            <mc:AlternateContent xmlns:mc="http://schemas.openxmlformats.org/markup-compatibility/2006">
              <mc:Choice xmlns:v="urn:schemas-microsoft-com:vml" Requires="v">
                <p:oleObj spid="_x0000_s2070" name="Equation" r:id="rId6" imgW="990360" imgH="736560" progId="Equation.DSMT4">
                  <p:embed/>
                </p:oleObj>
              </mc:Choice>
              <mc:Fallback>
                <p:oleObj name="Equation" r:id="rId6" imgW="990360" imgH="736560" progId="Equation.DSMT4">
                  <p:embed/>
                  <p:pic>
                    <p:nvPicPr>
                      <p:cNvPr id="0" name=""/>
                      <p:cNvPicPr>
                        <a:picLocks noChangeAspect="1" noChangeArrowheads="1"/>
                      </p:cNvPicPr>
                      <p:nvPr/>
                    </p:nvPicPr>
                    <p:blipFill>
                      <a:blip r:embed="rId7"/>
                      <a:srcRect/>
                      <a:stretch>
                        <a:fillRect/>
                      </a:stretch>
                    </p:blipFill>
                    <p:spPr bwMode="auto">
                      <a:xfrm>
                        <a:off x="2430463" y="2286000"/>
                        <a:ext cx="10922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256270" y="3176008"/>
            <a:ext cx="3506730" cy="35295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p:cNvGraphicFramePr>
            <a:graphicFrameLocks noChangeAspect="1"/>
          </p:cNvGraphicFramePr>
          <p:nvPr>
            <p:extLst>
              <p:ext uri="{D42A27DB-BD31-4B8C-83A1-F6EECF244321}">
                <p14:modId xmlns:p14="http://schemas.microsoft.com/office/powerpoint/2010/main" val="3074221297"/>
              </p:ext>
            </p:extLst>
          </p:nvPr>
        </p:nvGraphicFramePr>
        <p:xfrm>
          <a:off x="2430463" y="3352800"/>
          <a:ext cx="1260475" cy="811213"/>
        </p:xfrm>
        <a:graphic>
          <a:graphicData uri="http://schemas.openxmlformats.org/presentationml/2006/ole">
            <mc:AlternateContent xmlns:mc="http://schemas.openxmlformats.org/markup-compatibility/2006">
              <mc:Choice xmlns:v="urn:schemas-microsoft-com:vml" Requires="v">
                <p:oleObj spid="_x0000_s2071" name="Equation" r:id="rId9" imgW="1143000" imgH="736560" progId="Equation.DSMT4">
                  <p:embed/>
                </p:oleObj>
              </mc:Choice>
              <mc:Fallback>
                <p:oleObj name="Equation" r:id="rId9" imgW="1143000" imgH="736560" progId="Equation.DSMT4">
                  <p:embed/>
                  <p:pic>
                    <p:nvPicPr>
                      <p:cNvPr id="0" name=""/>
                      <p:cNvPicPr>
                        <a:picLocks noChangeAspect="1" noChangeArrowheads="1"/>
                      </p:cNvPicPr>
                      <p:nvPr/>
                    </p:nvPicPr>
                    <p:blipFill>
                      <a:blip r:embed="rId10"/>
                      <a:srcRect/>
                      <a:stretch>
                        <a:fillRect/>
                      </a:stretch>
                    </p:blipFill>
                    <p:spPr bwMode="auto">
                      <a:xfrm>
                        <a:off x="2430463" y="3352800"/>
                        <a:ext cx="12604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Oval 7"/>
          <p:cNvSpPr/>
          <p:nvPr/>
        </p:nvSpPr>
        <p:spPr>
          <a:xfrm>
            <a:off x="6868888" y="499654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3126145672"/>
              </p:ext>
            </p:extLst>
          </p:nvPr>
        </p:nvGraphicFramePr>
        <p:xfrm>
          <a:off x="7239000" y="5513387"/>
          <a:ext cx="1050925" cy="811213"/>
        </p:xfrm>
        <a:graphic>
          <a:graphicData uri="http://schemas.openxmlformats.org/presentationml/2006/ole">
            <mc:AlternateContent xmlns:mc="http://schemas.openxmlformats.org/markup-compatibility/2006">
              <mc:Choice xmlns:v="urn:schemas-microsoft-com:vml" Requires="v">
                <p:oleObj spid="_x0000_s2072" name="Equation" r:id="rId11" imgW="952200" imgH="736560" progId="Equation.DSMT4">
                  <p:embed/>
                </p:oleObj>
              </mc:Choice>
              <mc:Fallback>
                <p:oleObj name="Equation" r:id="rId11" imgW="952200" imgH="736560" progId="Equation.DSMT4">
                  <p:embed/>
                  <p:pic>
                    <p:nvPicPr>
                      <p:cNvPr id="0" name=""/>
                      <p:cNvPicPr>
                        <a:picLocks noChangeAspect="1" noChangeArrowheads="1"/>
                      </p:cNvPicPr>
                      <p:nvPr/>
                    </p:nvPicPr>
                    <p:blipFill>
                      <a:blip r:embed="rId12"/>
                      <a:srcRect/>
                      <a:stretch>
                        <a:fillRect/>
                      </a:stretch>
                    </p:blipFill>
                    <p:spPr bwMode="auto">
                      <a:xfrm>
                        <a:off x="7239000" y="5513387"/>
                        <a:ext cx="1050925" cy="811213"/>
                      </a:xfrm>
                      <a:prstGeom prst="rect">
                        <a:avLst/>
                      </a:prstGeom>
                      <a:noFill/>
                      <a:ln w="28575">
                        <a:noFill/>
                      </a:ln>
                    </p:spPr>
                  </p:pic>
                </p:oleObj>
              </mc:Fallback>
            </mc:AlternateContent>
          </a:graphicData>
        </a:graphic>
      </p:graphicFrame>
      <p:cxnSp>
        <p:nvCxnSpPr>
          <p:cNvPr id="12" name="Straight Arrow Connector 11"/>
          <p:cNvCxnSpPr/>
          <p:nvPr/>
        </p:nvCxnSpPr>
        <p:spPr>
          <a:xfrm flipH="1" flipV="1">
            <a:off x="6960328" y="5096696"/>
            <a:ext cx="507272" cy="59653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93856962"/>
      </p:ext>
    </p:extLst>
  </p:cSld>
  <p:clrMapOvr>
    <a:masterClrMapping/>
  </p:clrMapOvr>
  <mc:AlternateContent xmlns:mc="http://schemas.openxmlformats.org/markup-compatibility/2006">
    <mc:Choice xmlns:p14="http://schemas.microsoft.com/office/powerpoint/2010/main" Requires="p14">
      <p:transition spd="slow" p14:dur="2000" advTm="31005"/>
    </mc:Choice>
    <mc:Fallback>
      <p:transition spd="slow" advTm="3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a:t>
            </a:r>
            <a:r>
              <a:rPr lang="en-US" dirty="0"/>
              <a:t>vectors</a:t>
            </a:r>
            <a:endParaRPr lang="en-CA" dirty="0"/>
          </a:p>
        </p:txBody>
      </p:sp>
      <p:sp>
        <p:nvSpPr>
          <p:cNvPr id="3" name="Content Placeholder 2"/>
          <p:cNvSpPr>
            <a:spLocks noGrp="1"/>
          </p:cNvSpPr>
          <p:nvPr>
            <p:ph idx="1"/>
          </p:nvPr>
        </p:nvSpPr>
        <p:spPr/>
        <p:txBody>
          <a:bodyPr/>
          <a:lstStyle/>
          <a:p>
            <a:r>
              <a:rPr lang="en-US" dirty="0" smtClean="0"/>
              <a:t>Real three-dimensional vectors can be interpreted as points in space</a:t>
            </a:r>
          </a:p>
          <a:p>
            <a:pPr lvl="1"/>
            <a:r>
              <a:rPr lang="en-US" dirty="0" smtClean="0"/>
              <a:t>Generally, the axes are labeled </a:t>
            </a:r>
            <a:r>
              <a:rPr lang="en-US" i="1" dirty="0" smtClean="0">
                <a:latin typeface="Times New Roman" panose="02020603050405020304" pitchFamily="18" charset="0"/>
              </a:rPr>
              <a:t>x</a:t>
            </a:r>
            <a:r>
              <a:rPr lang="en-US" dirty="0" smtClean="0"/>
              <a:t>, </a:t>
            </a:r>
            <a:r>
              <a:rPr lang="en-US" i="1" dirty="0" smtClean="0">
                <a:latin typeface="Times New Roman" panose="02020603050405020304" pitchFamily="18" charset="0"/>
              </a:rPr>
              <a:t>y</a:t>
            </a:r>
            <a:r>
              <a:rPr lang="en-US" dirty="0" smtClean="0"/>
              <a:t> and </a:t>
            </a:r>
            <a:r>
              <a:rPr lang="en-US" i="1" dirty="0" smtClean="0">
                <a:latin typeface="Times New Roman" panose="02020603050405020304" pitchFamily="18" charset="0"/>
              </a:rPr>
              <a:t>z</a:t>
            </a:r>
          </a:p>
          <a:p>
            <a:pPr lvl="1"/>
            <a:r>
              <a:rPr lang="en-US" dirty="0" smtClean="0"/>
              <a:t>3-d vectors are interpreted as coordinates in 3-space</a:t>
            </a:r>
            <a:endParaRPr lang="en-US" dirty="0"/>
          </a:p>
          <a:p>
            <a:pPr lvl="1"/>
            <a:endParaRPr lang="en-US" dirty="0" smtClean="0"/>
          </a:p>
          <a:p>
            <a:pPr lvl="1"/>
            <a:endParaRPr lang="en-US" dirty="0"/>
          </a:p>
          <a:p>
            <a:pPr lvl="1"/>
            <a:endParaRPr lang="en-US" dirty="0" smtClean="0"/>
          </a:p>
          <a:p>
            <a:pPr lvl="1"/>
            <a:endParaRPr lang="en-US" dirty="0"/>
          </a:p>
          <a:p>
            <a:pPr lvl="1"/>
            <a:r>
              <a:rPr lang="en-US" dirty="0" smtClean="0"/>
              <a:t>The orientation of the positive</a:t>
            </a:r>
            <a:br>
              <a:rPr lang="en-US" dirty="0" smtClean="0"/>
            </a:br>
            <a:r>
              <a:rPr lang="en-US" i="1" dirty="0" smtClean="0">
                <a:latin typeface="Times New Roman" panose="02020603050405020304" pitchFamily="18" charset="0"/>
              </a:rPr>
              <a:t>x</a:t>
            </a:r>
            <a:r>
              <a:rPr lang="en-US" dirty="0" smtClean="0">
                <a:latin typeface="Times New Roman" panose="02020603050405020304" pitchFamily="18" charset="0"/>
              </a:rPr>
              <a:t>-</a:t>
            </a:r>
            <a:r>
              <a:rPr lang="en-US" dirty="0" smtClean="0"/>
              <a:t>, </a:t>
            </a:r>
            <a:r>
              <a:rPr lang="en-US" i="1" dirty="0" smtClean="0">
                <a:latin typeface="Times New Roman" panose="02020603050405020304" pitchFamily="18" charset="0"/>
              </a:rPr>
              <a:t>y</a:t>
            </a:r>
            <a:r>
              <a:rPr lang="en-US" dirty="0" smtClean="0"/>
              <a:t>- and </a:t>
            </a:r>
            <a:r>
              <a:rPr lang="en-US" i="1" dirty="0" smtClean="0">
                <a:latin typeface="Times New Roman" panose="02020603050405020304" pitchFamily="18" charset="0"/>
              </a:rPr>
              <a:t>z</a:t>
            </a:r>
            <a:r>
              <a:rPr lang="en-US" dirty="0" smtClean="0"/>
              <a:t>-axes depends on the</a:t>
            </a:r>
            <a:br>
              <a:rPr lang="en-US" dirty="0" smtClean="0"/>
            </a:br>
            <a:r>
              <a:rPr lang="en-US" i="1" dirty="0" smtClean="0"/>
              <a:t>right-hand rule</a:t>
            </a:r>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802173876"/>
              </p:ext>
            </p:extLst>
          </p:nvPr>
        </p:nvGraphicFramePr>
        <p:xfrm>
          <a:off x="3886200" y="3200400"/>
          <a:ext cx="923925" cy="1230313"/>
        </p:xfrm>
        <a:graphic>
          <a:graphicData uri="http://schemas.openxmlformats.org/presentationml/2006/ole">
            <mc:AlternateContent xmlns:mc="http://schemas.openxmlformats.org/markup-compatibility/2006">
              <mc:Choice xmlns:v="urn:schemas-microsoft-com:vml" Requires="v">
                <p:oleObj spid="_x0000_s3081" name="Equation" r:id="rId6" imgW="838080" imgH="1117440" progId="Equation.DSMT4">
                  <p:embed/>
                </p:oleObj>
              </mc:Choice>
              <mc:Fallback>
                <p:oleObj name="Equation" r:id="rId6" imgW="838080" imgH="1117440" progId="Equation.DSMT4">
                  <p:embed/>
                  <p:pic>
                    <p:nvPicPr>
                      <p:cNvPr id="0" name=""/>
                      <p:cNvPicPr>
                        <a:picLocks noChangeAspect="1" noChangeArrowheads="1"/>
                      </p:cNvPicPr>
                      <p:nvPr/>
                    </p:nvPicPr>
                    <p:blipFill>
                      <a:blip r:embed="rId7"/>
                      <a:srcRect/>
                      <a:stretch>
                        <a:fillRect/>
                      </a:stretch>
                    </p:blipFill>
                    <p:spPr bwMode="auto">
                      <a:xfrm>
                        <a:off x="3886200" y="3200400"/>
                        <a:ext cx="92392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3" descr="C:\Users\Douglas\Desktop\v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3117446"/>
            <a:ext cx="2798070" cy="3479298"/>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86443663"/>
      </p:ext>
    </p:extLst>
  </p:cSld>
  <p:clrMapOvr>
    <a:masterClrMapping/>
  </p:clrMapOvr>
  <mc:AlternateContent xmlns:mc="http://schemas.openxmlformats.org/markup-compatibility/2006">
    <mc:Choice xmlns:p14="http://schemas.microsoft.com/office/powerpoint/2010/main" Requires="p14">
      <p:transition spd="slow" p14:dur="2000" advTm="36118"/>
    </mc:Choice>
    <mc:Fallback>
      <p:transition spd="slow" advTm="3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a:t>
            </a:r>
            <a:r>
              <a:rPr lang="en-US" dirty="0"/>
              <a:t>vectors</a:t>
            </a:r>
            <a:endParaRPr lang="en-CA" dirty="0"/>
          </a:p>
        </p:txBody>
      </p:sp>
      <p:sp>
        <p:nvSpPr>
          <p:cNvPr id="3" name="Content Placeholder 2"/>
          <p:cNvSpPr>
            <a:spLocks noGrp="1"/>
          </p:cNvSpPr>
          <p:nvPr>
            <p:ph idx="1"/>
          </p:nvPr>
        </p:nvSpPr>
        <p:spPr/>
        <p:txBody>
          <a:bodyPr/>
          <a:lstStyle/>
          <a:p>
            <a:r>
              <a:rPr lang="en-US" dirty="0" smtClean="0"/>
              <a:t>The right-hand rule indicates the directions of the positive </a:t>
            </a:r>
            <a:r>
              <a:rPr lang="en-US" i="1" dirty="0" smtClean="0">
                <a:latin typeface="Times New Roman" panose="02020603050405020304" pitchFamily="18" charset="0"/>
              </a:rPr>
              <a:t>x</a:t>
            </a:r>
            <a:r>
              <a:rPr lang="en-US" dirty="0" smtClean="0"/>
              <a:t>-, </a:t>
            </a:r>
            <a:r>
              <a:rPr lang="en-US" i="1" dirty="0" smtClean="0">
                <a:latin typeface="Times New Roman" panose="02020603050405020304" pitchFamily="18" charset="0"/>
              </a:rPr>
              <a:t>y</a:t>
            </a:r>
            <a:r>
              <a:rPr lang="en-US" dirty="0" smtClean="0"/>
              <a:t>- and </a:t>
            </a:r>
            <a:r>
              <a:rPr lang="en-US" i="1" dirty="0" smtClean="0">
                <a:latin typeface="Times New Roman" panose="02020603050405020304" pitchFamily="18" charset="0"/>
              </a:rPr>
              <a:t>z</a:t>
            </a:r>
            <a:r>
              <a:rPr lang="en-US" dirty="0" smtClean="0"/>
              <a:t>-axes using the index and middle fingers and the thumb:</a:t>
            </a:r>
            <a:endParaRPr lang="en-US" dirty="0" smtClean="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pic>
        <p:nvPicPr>
          <p:cNvPr id="4098" name="Picture 2" descr="C:\Users\Douglas\Desktop\xyz.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821" y="2865112"/>
            <a:ext cx="3212979" cy="384048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70400084"/>
      </p:ext>
    </p:extLst>
  </p:cSld>
  <p:clrMapOvr>
    <a:masterClrMapping/>
  </p:clrMapOvr>
  <mc:AlternateContent xmlns:mc="http://schemas.openxmlformats.org/markup-compatibility/2006">
    <mc:Choice xmlns:p14="http://schemas.microsoft.com/office/powerpoint/2010/main" Requires="p14">
      <p:transition spd="slow" p14:dur="2000" advTm="53956"/>
    </mc:Choice>
    <mc:Fallback>
      <p:transition spd="slow" advTm="5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a:t>
            </a:r>
            <a:r>
              <a:rPr lang="en-US" dirty="0"/>
              <a:t>vectors</a:t>
            </a:r>
            <a:endParaRPr lang="en-CA" dirty="0"/>
          </a:p>
        </p:txBody>
      </p:sp>
      <p:sp>
        <p:nvSpPr>
          <p:cNvPr id="3" name="Content Placeholder 2"/>
          <p:cNvSpPr>
            <a:spLocks noGrp="1"/>
          </p:cNvSpPr>
          <p:nvPr>
            <p:ph idx="1"/>
          </p:nvPr>
        </p:nvSpPr>
        <p:spPr/>
        <p:txBody>
          <a:bodyPr/>
          <a:lstStyle/>
          <a:p>
            <a:r>
              <a:rPr lang="en-US" dirty="0" smtClean="0"/>
              <a:t>Alternatively, if the thum</a:t>
            </a:r>
            <a:r>
              <a:rPr lang="en-US" dirty="0" smtClean="0"/>
              <a:t>b points in the direction of positive </a:t>
            </a:r>
            <a:r>
              <a:rPr lang="en-US" i="1" dirty="0" smtClean="0">
                <a:latin typeface="Times New Roman" panose="02020603050405020304" pitchFamily="18" charset="0"/>
              </a:rPr>
              <a:t>z</a:t>
            </a:r>
            <a:r>
              <a:rPr lang="en-US" dirty="0" smtClean="0"/>
              <a:t>, </a:t>
            </a:r>
          </a:p>
          <a:p>
            <a:pPr marL="0" indent="0">
              <a:buNone/>
            </a:pPr>
            <a:r>
              <a:rPr lang="en-US" dirty="0"/>
              <a:t>	</a:t>
            </a:r>
            <a:r>
              <a:rPr lang="en-US" dirty="0" smtClean="0"/>
              <a:t>and the fingers point in the direction of positive </a:t>
            </a:r>
            <a:r>
              <a:rPr lang="en-US" i="1" dirty="0" smtClean="0">
                <a:latin typeface="Times New Roman" panose="02020603050405020304" pitchFamily="18" charset="0"/>
              </a:rPr>
              <a:t>x</a:t>
            </a:r>
            <a:r>
              <a:rPr lang="en-US" i="1" dirty="0" smtClean="0"/>
              <a:t>,</a:t>
            </a:r>
          </a:p>
          <a:p>
            <a:pPr marL="0" indent="0">
              <a:buNone/>
            </a:pPr>
            <a:r>
              <a:rPr lang="en-US" i="1" dirty="0"/>
              <a:t>	</a:t>
            </a:r>
            <a:r>
              <a:rPr lang="en-US" dirty="0" smtClean="0"/>
              <a:t>curling the fingers moves towards positive </a:t>
            </a:r>
            <a:r>
              <a:rPr lang="en-US" i="1" dirty="0" smtClean="0">
                <a:latin typeface="Times New Roman" panose="02020603050405020304" pitchFamily="18" charset="0"/>
              </a:rPr>
              <a:t>y</a:t>
            </a:r>
            <a:r>
              <a:rPr lang="en-US" dirty="0" smtClean="0"/>
              <a:t> </a:t>
            </a:r>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79607" y="2865112"/>
            <a:ext cx="3067806" cy="384048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79607" y="2870024"/>
            <a:ext cx="3067806" cy="383066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0758382"/>
      </p:ext>
    </p:extLst>
  </p:cSld>
  <p:clrMapOvr>
    <a:masterClrMapping/>
  </p:clrMapOvr>
  <mc:AlternateContent xmlns:mc="http://schemas.openxmlformats.org/markup-compatibility/2006">
    <mc:Choice xmlns:p14="http://schemas.microsoft.com/office/powerpoint/2010/main" Requires="p14">
      <p:transition spd="slow" p14:dur="2000" advTm="38271"/>
    </mc:Choice>
    <mc:Fallback>
      <p:transition spd="slow" advTm="3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a:t>
            </a:r>
            <a:r>
              <a:rPr lang="en-US" dirty="0"/>
              <a:t>vectors</a:t>
            </a:r>
            <a:endParaRPr lang="en-CA" dirty="0"/>
          </a:p>
        </p:txBody>
      </p:sp>
      <p:sp>
        <p:nvSpPr>
          <p:cNvPr id="3" name="Content Placeholder 2"/>
          <p:cNvSpPr>
            <a:spLocks noGrp="1"/>
          </p:cNvSpPr>
          <p:nvPr>
            <p:ph idx="1"/>
          </p:nvPr>
        </p:nvSpPr>
        <p:spPr/>
        <p:txBody>
          <a:bodyPr/>
          <a:lstStyle/>
          <a:p>
            <a:r>
              <a:rPr lang="en-US" dirty="0" smtClean="0"/>
              <a:t>Visualizing a point in 3-space can be more challenging</a:t>
            </a:r>
          </a:p>
          <a:p>
            <a:pPr lvl="1"/>
            <a:r>
              <a:rPr lang="en-US" dirty="0" smtClean="0"/>
              <a:t>It requires visual cues</a:t>
            </a:r>
            <a:endParaRPr lang="en-US" dirty="0" smtClean="0"/>
          </a:p>
        </p:txBody>
      </p:sp>
      <p:sp>
        <p:nvSpPr>
          <p:cNvPr id="4" name="Footer Placeholder 3"/>
          <p:cNvSpPr>
            <a:spLocks noGrp="1"/>
          </p:cNvSpPr>
          <p:nvPr>
            <p:ph type="ftr" sz="quarter" idx="11"/>
          </p:nvPr>
        </p:nvSpPr>
        <p:spPr/>
        <p:txBody>
          <a:bodyPr/>
          <a:lstStyle/>
          <a:p>
            <a:r>
              <a:rPr lang="en-CA" smtClean="0"/>
              <a:t>Geometric interpretations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dirty="0"/>
          </a:p>
        </p:txBody>
      </p:sp>
      <p:pic>
        <p:nvPicPr>
          <p:cNvPr id="4099" name="Picture 3"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53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5410200" y="3657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562600" y="3352800"/>
            <a:ext cx="338554" cy="461665"/>
          </a:xfrm>
          <a:prstGeom prst="rect">
            <a:avLst/>
          </a:prstGeom>
        </p:spPr>
        <p:txBody>
          <a:bodyPr wrap="none">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v</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30992108"/>
      </p:ext>
    </p:extLst>
  </p:cSld>
  <p:clrMapOvr>
    <a:masterClrMapping/>
  </p:clrMapOvr>
  <mc:AlternateContent xmlns:mc="http://schemas.openxmlformats.org/markup-compatibility/2006">
    <mc:Choice xmlns:p14="http://schemas.microsoft.com/office/powerpoint/2010/main" Requires="p14">
      <p:transition spd="slow" p14:dur="2000" advTm="20271"/>
    </mc:Choice>
    <mc:Fallback>
      <p:transition spd="slow" advTm="20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4.8|13.4|6.7"/>
</p:tagLst>
</file>

<file path=ppt/tags/tag10.xml><?xml version="1.0" encoding="utf-8"?>
<p:tagLst xmlns:a="http://schemas.openxmlformats.org/drawingml/2006/main" xmlns:r="http://schemas.openxmlformats.org/officeDocument/2006/relationships" xmlns:p="http://schemas.openxmlformats.org/presentationml/2006/main">
  <p:tag name="TIMING" val="|7.6|16.6|12.5"/>
</p:tagLst>
</file>

<file path=ppt/tags/tag11.xml><?xml version="1.0" encoding="utf-8"?>
<p:tagLst xmlns:a="http://schemas.openxmlformats.org/drawingml/2006/main" xmlns:r="http://schemas.openxmlformats.org/officeDocument/2006/relationships" xmlns:p="http://schemas.openxmlformats.org/presentationml/2006/main">
  <p:tag name="TIMING" val="|7.6|16.6|12.5"/>
</p:tagLst>
</file>

<file path=ppt/tags/tag2.xml><?xml version="1.0" encoding="utf-8"?>
<p:tagLst xmlns:a="http://schemas.openxmlformats.org/drawingml/2006/main" xmlns:r="http://schemas.openxmlformats.org/officeDocument/2006/relationships" xmlns:p="http://schemas.openxmlformats.org/presentationml/2006/main">
  <p:tag name="TIMING" val="|12.8|15.5"/>
</p:tagLst>
</file>

<file path=ppt/tags/tag3.xml><?xml version="1.0" encoding="utf-8"?>
<p:tagLst xmlns:a="http://schemas.openxmlformats.org/drawingml/2006/main" xmlns:r="http://schemas.openxmlformats.org/officeDocument/2006/relationships" xmlns:p="http://schemas.openxmlformats.org/presentationml/2006/main">
  <p:tag name="TIMING" val="|4.5|5.6|5.9"/>
</p:tagLst>
</file>

<file path=ppt/tags/tag4.xml><?xml version="1.0" encoding="utf-8"?>
<p:tagLst xmlns:a="http://schemas.openxmlformats.org/drawingml/2006/main" xmlns:r="http://schemas.openxmlformats.org/officeDocument/2006/relationships" xmlns:p="http://schemas.openxmlformats.org/presentationml/2006/main">
  <p:tag name="TIMING" val="|10.2|4.3|7"/>
</p:tagLst>
</file>

<file path=ppt/tags/tag5.xml><?xml version="1.0" encoding="utf-8"?>
<p:tagLst xmlns:a="http://schemas.openxmlformats.org/drawingml/2006/main" xmlns:r="http://schemas.openxmlformats.org/officeDocument/2006/relationships" xmlns:p="http://schemas.openxmlformats.org/presentationml/2006/main">
  <p:tag name="TIMING" val="|7.6|16.6|12.5"/>
</p:tagLst>
</file>

<file path=ppt/tags/tag6.xml><?xml version="1.0" encoding="utf-8"?>
<p:tagLst xmlns:a="http://schemas.openxmlformats.org/drawingml/2006/main" xmlns:r="http://schemas.openxmlformats.org/officeDocument/2006/relationships" xmlns:p="http://schemas.openxmlformats.org/presentationml/2006/main">
  <p:tag name="TIMING" val="|15.7"/>
</p:tagLst>
</file>

<file path=ppt/tags/tag7.xml><?xml version="1.0" encoding="utf-8"?>
<p:tagLst xmlns:a="http://schemas.openxmlformats.org/drawingml/2006/main" xmlns:r="http://schemas.openxmlformats.org/officeDocument/2006/relationships" xmlns:p="http://schemas.openxmlformats.org/presentationml/2006/main">
  <p:tag name="TIMING" val="|7.6|16.6|12.5"/>
</p:tagLst>
</file>

<file path=ppt/tags/tag8.xml><?xml version="1.0" encoding="utf-8"?>
<p:tagLst xmlns:a="http://schemas.openxmlformats.org/drawingml/2006/main" xmlns:r="http://schemas.openxmlformats.org/officeDocument/2006/relationships" xmlns:p="http://schemas.openxmlformats.org/presentationml/2006/main">
  <p:tag name="TIMING" val="|7.6|16.6|12.5"/>
</p:tagLst>
</file>

<file path=ppt/tags/tag9.xml><?xml version="1.0" encoding="utf-8"?>
<p:tagLst xmlns:a="http://schemas.openxmlformats.org/drawingml/2006/main" xmlns:r="http://schemas.openxmlformats.org/officeDocument/2006/relationships" xmlns:p="http://schemas.openxmlformats.org/presentationml/2006/main">
  <p:tag name="TIMING" val="|7.6|16.6|1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17392</TotalTime>
  <Words>556</Words>
  <Application>Microsoft Office PowerPoint</Application>
  <PresentationFormat>On-screen Show (4:3)</PresentationFormat>
  <Paragraphs>117</Paragraphs>
  <Slides>18</Slides>
  <Notes>0</Notes>
  <HiddenSlides>0</HiddenSlides>
  <MMClips>18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Office Theme</vt:lpstr>
      <vt:lpstr>MathType 6.0 Equation</vt:lpstr>
      <vt:lpstr>2.1.3 Geometric interpretation of real 2- and 3-dimensional vectors</vt:lpstr>
      <vt:lpstr>Introduction</vt:lpstr>
      <vt:lpstr>2-dimensional vectors</vt:lpstr>
      <vt:lpstr>2-dimensional vectors</vt:lpstr>
      <vt:lpstr>2-dimensional vectors</vt:lpstr>
      <vt:lpstr>3-dimensional vectors</vt:lpstr>
      <vt:lpstr>3-dimensional vectors</vt:lpstr>
      <vt:lpstr>3-dimensional vectors</vt:lpstr>
      <vt:lpstr>3-dimensional vectors</vt:lpstr>
      <vt:lpstr>3-dimensional vectors</vt:lpstr>
      <vt:lpstr>3-dimensional vectors</vt:lpstr>
      <vt:lpstr>3-dimensional vectors</vt:lpstr>
      <vt:lpstr>3-dimensional vectors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407</cp:revision>
  <dcterms:created xsi:type="dcterms:W3CDTF">2020-04-30T19:27:29Z</dcterms:created>
  <dcterms:modified xsi:type="dcterms:W3CDTF">2020-09-23T04:23:33Z</dcterms:modified>
</cp:coreProperties>
</file>